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handoutMasterIdLst>
    <p:handoutMasterId r:id="rId4"/>
  </p:handoutMasterIdLst>
  <p:sldIdLst>
    <p:sldId id="256" r:id="rId3"/>
  </p:sldIdLst>
  <p:sldSz cx="30275213" cy="42803763"/>
  <p:notesSz cx="6735763" cy="9866313"/>
  <p:defaultTextStyle>
    <a:defPPr>
      <a:defRPr lang="ko-KR"/>
    </a:defPPr>
    <a:lvl1pPr marL="0" algn="l" defTabSz="4170874" rtl="0" eaLnBrk="1" latinLnBrk="1" hangingPunct="1">
      <a:defRPr sz="7411" kern="1200">
        <a:solidFill>
          <a:schemeClr val="tx1"/>
        </a:solidFill>
        <a:latin typeface="+mn-lt"/>
        <a:ea typeface="+mn-ea"/>
        <a:cs typeface="+mn-cs"/>
      </a:defRPr>
    </a:lvl1pPr>
    <a:lvl2pPr marL="2085433" algn="l" defTabSz="4170874" rtl="0" eaLnBrk="1" latinLnBrk="1" hangingPunct="1">
      <a:defRPr sz="7411" kern="1200">
        <a:solidFill>
          <a:schemeClr val="tx1"/>
        </a:solidFill>
        <a:latin typeface="+mn-lt"/>
        <a:ea typeface="+mn-ea"/>
        <a:cs typeface="+mn-cs"/>
      </a:defRPr>
    </a:lvl2pPr>
    <a:lvl3pPr marL="4170874" algn="l" defTabSz="4170874" rtl="0" eaLnBrk="1" latinLnBrk="1" hangingPunct="1">
      <a:defRPr sz="7411" kern="1200">
        <a:solidFill>
          <a:schemeClr val="tx1"/>
        </a:solidFill>
        <a:latin typeface="+mn-lt"/>
        <a:ea typeface="+mn-ea"/>
        <a:cs typeface="+mn-cs"/>
      </a:defRPr>
    </a:lvl3pPr>
    <a:lvl4pPr marL="6256306" algn="l" defTabSz="4170874" rtl="0" eaLnBrk="1" latinLnBrk="1" hangingPunct="1">
      <a:defRPr sz="7411" kern="1200">
        <a:solidFill>
          <a:schemeClr val="tx1"/>
        </a:solidFill>
        <a:latin typeface="+mn-lt"/>
        <a:ea typeface="+mn-ea"/>
        <a:cs typeface="+mn-cs"/>
      </a:defRPr>
    </a:lvl4pPr>
    <a:lvl5pPr marL="8341743" algn="l" defTabSz="4170874" rtl="0" eaLnBrk="1" latinLnBrk="1" hangingPunct="1">
      <a:defRPr sz="7411" kern="1200">
        <a:solidFill>
          <a:schemeClr val="tx1"/>
        </a:solidFill>
        <a:latin typeface="+mn-lt"/>
        <a:ea typeface="+mn-ea"/>
        <a:cs typeface="+mn-cs"/>
      </a:defRPr>
    </a:lvl5pPr>
    <a:lvl6pPr marL="10427189" algn="l" defTabSz="4170874" rtl="0" eaLnBrk="1" latinLnBrk="1" hangingPunct="1">
      <a:defRPr sz="7411" kern="1200">
        <a:solidFill>
          <a:schemeClr val="tx1"/>
        </a:solidFill>
        <a:latin typeface="+mn-lt"/>
        <a:ea typeface="+mn-ea"/>
        <a:cs typeface="+mn-cs"/>
      </a:defRPr>
    </a:lvl6pPr>
    <a:lvl7pPr marL="12512622" algn="l" defTabSz="4170874" rtl="0" eaLnBrk="1" latinLnBrk="1" hangingPunct="1">
      <a:defRPr sz="7411" kern="1200">
        <a:solidFill>
          <a:schemeClr val="tx1"/>
        </a:solidFill>
        <a:latin typeface="+mn-lt"/>
        <a:ea typeface="+mn-ea"/>
        <a:cs typeface="+mn-cs"/>
      </a:defRPr>
    </a:lvl7pPr>
    <a:lvl8pPr marL="14598050" algn="l" defTabSz="4170874" rtl="0" eaLnBrk="1" latinLnBrk="1" hangingPunct="1">
      <a:defRPr sz="7411" kern="1200">
        <a:solidFill>
          <a:schemeClr val="tx1"/>
        </a:solidFill>
        <a:latin typeface="+mn-lt"/>
        <a:ea typeface="+mn-ea"/>
        <a:cs typeface="+mn-cs"/>
      </a:defRPr>
    </a:lvl8pPr>
    <a:lvl9pPr marL="16683495" algn="l" defTabSz="4170874" rtl="0" eaLnBrk="1" latinLnBrk="1" hangingPunct="1">
      <a:defRPr sz="741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6DD"/>
    <a:srgbClr val="014099"/>
    <a:srgbClr val="F9F8E7"/>
    <a:srgbClr val="F0FBFE"/>
    <a:srgbClr val="0A66B2"/>
    <a:srgbClr val="6C85AC"/>
    <a:srgbClr val="6881A6"/>
    <a:srgbClr val="59CCF1"/>
    <a:srgbClr val="74D6FD"/>
    <a:srgbClr val="36B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715" autoAdjust="0"/>
    <p:restoredTop sz="94660"/>
  </p:normalViewPr>
  <p:slideViewPr>
    <p:cSldViewPr showGuides="1">
      <p:cViewPr>
        <p:scale>
          <a:sx n="20" d="100"/>
          <a:sy n="20" d="100"/>
        </p:scale>
        <p:origin x="2256" y="-939"/>
      </p:cViewPr>
      <p:guideLst>
        <p:guide orient="horz" pos="13482"/>
        <p:guide pos="95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18" d="100"/>
          <a:sy n="118" d="100"/>
        </p:scale>
        <p:origin x="514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8BEB5-3443-4AE8-893F-1A3E362E727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A33F3-6199-46FC-89F4-251D71683A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98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" y="14563"/>
            <a:ext cx="30275213" cy="42840000"/>
          </a:xfrm>
          <a:prstGeom prst="rect">
            <a:avLst/>
          </a:prstGeom>
          <a:solidFill>
            <a:srgbClr val="F7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1" y="-20572"/>
            <a:ext cx="30275213" cy="55086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양쪽 모서리가 둥근 사각형 11"/>
          <p:cNvSpPr/>
          <p:nvPr userDrawn="1"/>
        </p:nvSpPr>
        <p:spPr>
          <a:xfrm rot="10800000">
            <a:off x="12761342" y="0"/>
            <a:ext cx="16404620" cy="4999562"/>
          </a:xfrm>
          <a:prstGeom prst="round2SameRect">
            <a:avLst>
              <a:gd name="adj1" fmla="val 12335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84200" dist="292100" dir="1800000" sx="99000" sy="99000" algn="tl" rotWithShape="0">
              <a:prstClr val="black">
                <a:alpha val="4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ㅁㅁ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745" y="41523719"/>
            <a:ext cx="3791720" cy="10485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60" y="981679"/>
            <a:ext cx="1211152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3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BF9D5-1BDD-4219-9387-D81E1501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4713" cy="99869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2EC78-117F-4FC5-90D1-B86871E4E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1450" y="6162675"/>
            <a:ext cx="15325725" cy="304180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6C6FA6-0149-4109-988D-B72156450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975" y="12841288"/>
            <a:ext cx="9764713" cy="23790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B1DCEB-B840-44E5-A537-A4BBF125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908030-65EC-4529-8F85-FD54481B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47A229-61C1-4851-8195-D89B9824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205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F8E26-AEEC-472A-AEA0-AF7BA56E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4713" cy="99869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E7A624-68CD-4837-AAAF-D9FEECC36B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1450" y="6162675"/>
            <a:ext cx="15325725" cy="304180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460E2D-19D1-449D-9B75-9D872E527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975" y="12841288"/>
            <a:ext cx="9764713" cy="23790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0DE67-54C3-4773-9937-1DBBBEE2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82C343-2705-4FC4-99B7-2CA7A8ACA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E014B6-79D0-47A3-B232-F3978851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84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F013E-822E-46BE-8999-FCCCC05A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FFD8F8-F352-4F0D-A1EE-09D83ECB7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7817C4-2B90-40EF-800A-A48666C06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692BB-786F-41AF-8852-F5959D9A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BAF25-0942-4484-A6A3-1551D55E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522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19A748-3707-4100-95B4-1EA63061D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666200" y="2279650"/>
            <a:ext cx="6527800" cy="362727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25C025-4390-4352-8095-1D9A18B1F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81213" y="2279650"/>
            <a:ext cx="19432587" cy="362727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9EE23-8017-410B-93FA-2A64098B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44651-6C17-4AB5-AE2A-8DE145D6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38921-BA70-4F30-987D-E09B66AF2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643" y="13296922"/>
            <a:ext cx="25733935" cy="9175064"/>
          </a:xfrm>
          <a:prstGeom prst="rect">
            <a:avLst/>
          </a:prstGeom>
        </p:spPr>
        <p:txBody>
          <a:bodyPr lIns="83937" tIns="41967" rIns="83937" bIns="41967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41286" y="24255472"/>
            <a:ext cx="21192649" cy="10938738"/>
          </a:xfrm>
          <a:prstGeom prst="rect">
            <a:avLst/>
          </a:prstGeom>
        </p:spPr>
        <p:txBody>
          <a:bodyPr lIns="83937" tIns="41967" rIns="83937" bIns="41967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8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6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5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3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1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0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48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27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513774" y="39672765"/>
            <a:ext cx="7064216" cy="2278905"/>
          </a:xfrm>
          <a:prstGeom prst="rect">
            <a:avLst/>
          </a:prstGeom>
        </p:spPr>
        <p:txBody>
          <a:bodyPr lIns="83937" tIns="41967" rIns="83937" bIns="41967"/>
          <a:lstStyle/>
          <a:p>
            <a:fld id="{B97A18B4-7299-4267-86DD-AEA5FF0EDE62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344040" y="39672765"/>
            <a:ext cx="9587151" cy="2278905"/>
          </a:xfrm>
          <a:prstGeom prst="rect">
            <a:avLst/>
          </a:prstGeom>
        </p:spPr>
        <p:txBody>
          <a:bodyPr lIns="83937" tIns="41967" rIns="83937" bIns="41967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697245" y="39672765"/>
            <a:ext cx="7064216" cy="2278905"/>
          </a:xfrm>
          <a:prstGeom prst="rect">
            <a:avLst/>
          </a:prstGeom>
        </p:spPr>
        <p:txBody>
          <a:bodyPr lIns="83937" tIns="41967" rIns="83937" bIns="41967"/>
          <a:lstStyle/>
          <a:p>
            <a:fld id="{61FD3256-0DFA-4CBE-8B7A-380D525D5D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168054" y="6757528"/>
            <a:ext cx="28308240" cy="349958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444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5322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92A45-FEDA-4996-9C2A-EA631B082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600" y="7005638"/>
            <a:ext cx="22706013" cy="149018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732E4B-D8B7-4B97-BF27-2627B3D8E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600" y="22482175"/>
            <a:ext cx="22706013" cy="10334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226AE-5FC4-4CAE-80A7-8A4890B7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67CA26-F2BF-41C3-A282-2D303C4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DDEFC-4615-40CF-8DFC-C79E4B90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0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1B3CC-260E-46E1-AED1-D3160B81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C1CA32-7587-497C-B7C2-63D7CF5ED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A58878-3D7C-4448-A3FA-8C0158F97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85167-4606-4438-9D80-FF2AE89C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144A6-1F29-4AE6-B641-DA5627AF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6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4590C-20CC-4490-BA4B-ADE0CDB6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338" y="10671175"/>
            <a:ext cx="26112787" cy="178054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EA3117-7B96-4BC5-990B-9D07C848E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338" y="28644850"/>
            <a:ext cx="26112787" cy="9363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932D8-D532-40F2-B1E0-D0F31FD3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C7A21-0D80-4E84-907D-3D9532A5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2E9EC-E49F-47B0-8F54-A89C26DE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9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2216-71DA-496A-A935-059EF343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46B59E-543E-43BE-9EA2-EAF01BFDB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213" y="11395075"/>
            <a:ext cx="12979400" cy="271573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A1DBA-BA4D-46B3-9BFC-A8ADCBA15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13013" y="11395075"/>
            <a:ext cx="12980987" cy="271573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AD9BC-6409-4374-BEDB-46FB015B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436D6-5000-4D1C-8A3B-F801E4C4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76AED-88DF-481B-B634-585DF388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45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61447-AF5F-42A2-A849-7686F134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2279650"/>
            <a:ext cx="26111200" cy="82724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78F22-460B-457B-9FA2-A911D1E79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975" y="10493375"/>
            <a:ext cx="12807950" cy="5141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3A618E-ADA9-4741-8DE0-FFD26A43F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975" y="15635288"/>
            <a:ext cx="12807950" cy="22996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186EEB-EAD2-4EFB-988B-4B2DA0FBE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7313" y="10493375"/>
            <a:ext cx="12869862" cy="5141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016ADD-AF82-44E9-A21E-6124E524BD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7313" y="15635288"/>
            <a:ext cx="12869862" cy="22996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5037A2-D382-4C15-A416-2A3E1C0C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9C28C7-3E70-4721-AF4F-5EC7C54A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94C492-D776-4299-9339-08C12021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9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DF1DF-6480-44AF-9563-BA37B27D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FB279B-6351-46D3-A5BC-2F411A0C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0B7632-DAE6-4202-BBFD-5E4A68F0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018CF0-C761-4904-85E9-6FA93FC8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1C91ED-AE2E-4D16-8D6C-96406A9C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8B40AF-621F-4FFC-AE56-645D63DA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061337-F538-4C6C-9E2F-A7FB8C44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84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33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56798" rtl="0" eaLnBrk="1" latinLnBrk="1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99" indent="-358799" algn="l" defTabSz="956798" rtl="0" eaLnBrk="1" latinLnBrk="1" hangingPunct="1">
        <a:spcBef>
          <a:spcPct val="20000"/>
        </a:spcBef>
        <a:buFont typeface="Arial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7397" indent="-298999" algn="l" defTabSz="956798" rtl="0" eaLnBrk="1" latinLnBrk="1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95998" indent="-239200" algn="l" defTabSz="956798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4398" indent="-239200" algn="l" defTabSz="956798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2796" indent="-239200" algn="l" defTabSz="956798" rtl="0" eaLnBrk="1" latinLnBrk="1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31194" indent="-239200" algn="l" defTabSz="95679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09593" indent="-239200" algn="l" defTabSz="95679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87992" indent="-239200" algn="l" defTabSz="95679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66392" indent="-239200" algn="l" defTabSz="956798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67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78398" algn="l" defTabSz="9567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56798" algn="l" defTabSz="9567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435196" algn="l" defTabSz="9567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13595" algn="l" defTabSz="9567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91996" algn="l" defTabSz="9567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70394" algn="l" defTabSz="9567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348791" algn="l" defTabSz="9567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27192" algn="l" defTabSz="9567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E58230-6D82-4159-B092-E2AFCCB3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8C1A70-39ED-4C42-B789-670F89138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213" y="11395075"/>
            <a:ext cx="26112787" cy="2715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C5AE0-6E70-43C5-8A24-036A7AFFC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81213" y="39673213"/>
            <a:ext cx="6811962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36CE0-95E4-4A3C-8B3B-3DBFDD4D95D5}" type="datetimeFigureOut">
              <a:rPr lang="ko-KR" altLang="en-US" smtClean="0"/>
              <a:t>2025-06-19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FC4CB-D338-449F-8BEF-9AF7C9834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28238" y="39673213"/>
            <a:ext cx="10218737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1E1C8-C58A-49B8-92B3-51AA95CDA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82038" y="39673213"/>
            <a:ext cx="6811962" cy="2278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42843-1B38-4369-96B5-47654C8E76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96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33350" y="865494"/>
            <a:ext cx="16277143" cy="1623596"/>
          </a:xfrm>
          <a:prstGeom prst="rect">
            <a:avLst/>
          </a:prstGeom>
          <a:noFill/>
        </p:spPr>
        <p:txBody>
          <a:bodyPr wrap="square" lIns="83893" tIns="41947" rIns="83893" bIns="41947" rtlCol="0">
            <a:spAutoFit/>
          </a:bodyPr>
          <a:lstStyle/>
          <a:p>
            <a:pPr algn="ctr"/>
            <a:r>
              <a:rPr lang="ko-KR" altLang="en-US" sz="10000" spc="-7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 Bold" panose="00000800000000000000" pitchFamily="2" charset="-127"/>
              </a:rPr>
              <a:t>전기화재 예측 시스템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516827-A7CF-39BA-82A9-C8945FEF2763}"/>
              </a:ext>
            </a:extLst>
          </p:cNvPr>
          <p:cNvSpPr txBox="1"/>
          <p:nvPr/>
        </p:nvSpPr>
        <p:spPr>
          <a:xfrm>
            <a:off x="12443794" y="5855659"/>
            <a:ext cx="1107995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4000" dirty="0">
                <a:solidFill>
                  <a:srgbClr val="0A66B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김정연</a:t>
            </a:r>
            <a:r>
              <a:rPr lang="en-US" altLang="ko-KR" sz="4000" dirty="0">
                <a:solidFill>
                  <a:srgbClr val="0A66B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(IT</a:t>
            </a:r>
            <a:r>
              <a:rPr lang="ko-KR" altLang="en-US" sz="4000" dirty="0">
                <a:solidFill>
                  <a:srgbClr val="0A66B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지능정보공학과</a:t>
            </a:r>
            <a:r>
              <a:rPr lang="en-US" altLang="ko-KR" sz="4000" dirty="0">
                <a:solidFill>
                  <a:srgbClr val="0A66B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), </a:t>
            </a:r>
            <a:r>
              <a:rPr lang="ko-KR" altLang="en-US" sz="4000" dirty="0">
                <a:solidFill>
                  <a:srgbClr val="0A66B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김서현</a:t>
            </a:r>
            <a:r>
              <a:rPr lang="en-US" altLang="ko-KR" sz="4000" dirty="0">
                <a:solidFill>
                  <a:srgbClr val="0A66B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4000" dirty="0">
                <a:solidFill>
                  <a:srgbClr val="0A66B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컴퓨터공학과</a:t>
            </a:r>
            <a:r>
              <a:rPr lang="en-US" altLang="ko-KR" sz="4000" dirty="0">
                <a:solidFill>
                  <a:srgbClr val="0A66B2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4000" dirty="0">
              <a:solidFill>
                <a:srgbClr val="0A66B2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88134" y="5776145"/>
            <a:ext cx="14659348" cy="1584176"/>
            <a:chOff x="2407630" y="5488113"/>
            <a:chExt cx="14659348" cy="1584176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2407631" y="5488113"/>
              <a:ext cx="2096219" cy="720000"/>
            </a:xfrm>
            <a:prstGeom prst="roundRect">
              <a:avLst/>
            </a:prstGeom>
            <a:solidFill>
              <a:srgbClr val="0A66B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t"/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Light" panose="00000300000000000000" pitchFamily="2" charset="-127"/>
                </a:rPr>
                <a:t>팀    명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39879" y="5567627"/>
              <a:ext cx="2051844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4000" dirty="0">
                  <a:solidFill>
                    <a:srgbClr val="0A66B2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World돋움체 Light" panose="00000300000000000000" pitchFamily="2" charset="-127"/>
                </a:rPr>
                <a:t>금방금방</a:t>
              </a:r>
            </a:p>
          </p:txBody>
        </p:sp>
        <p:sp>
          <p:nvSpPr>
            <p:cNvPr id="12" name="모서리가 둥근 직사각형 22">
              <a:extLst>
                <a:ext uri="{FF2B5EF4-FFF2-40B4-BE49-F238E27FC236}">
                  <a16:creationId xmlns:a16="http://schemas.microsoft.com/office/drawing/2014/main" id="{BAE5BE3C-B056-EB34-4DED-13ACA553D906}"/>
                </a:ext>
              </a:extLst>
            </p:cNvPr>
            <p:cNvSpPr/>
            <p:nvPr/>
          </p:nvSpPr>
          <p:spPr>
            <a:xfrm>
              <a:off x="10612351" y="5488113"/>
              <a:ext cx="2096219" cy="720000"/>
            </a:xfrm>
            <a:prstGeom prst="roundRect">
              <a:avLst/>
            </a:prstGeom>
            <a:solidFill>
              <a:srgbClr val="0A66B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t"/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Light" panose="00000300000000000000" pitchFamily="2" charset="-127"/>
                </a:rPr>
                <a:t>팀    원</a:t>
              </a:r>
            </a:p>
          </p:txBody>
        </p:sp>
        <p:sp>
          <p:nvSpPr>
            <p:cNvPr id="13" name="모서리가 둥근 직사각형 22">
              <a:extLst>
                <a:ext uri="{FF2B5EF4-FFF2-40B4-BE49-F238E27FC236}">
                  <a16:creationId xmlns:a16="http://schemas.microsoft.com/office/drawing/2014/main" id="{EFADD310-15B7-68A4-E693-E17B924BDF7C}"/>
                </a:ext>
              </a:extLst>
            </p:cNvPr>
            <p:cNvSpPr/>
            <p:nvPr/>
          </p:nvSpPr>
          <p:spPr>
            <a:xfrm>
              <a:off x="2407630" y="6352289"/>
              <a:ext cx="2096219" cy="720000"/>
            </a:xfrm>
            <a:prstGeom prst="roundRect">
              <a:avLst/>
            </a:prstGeom>
            <a:solidFill>
              <a:srgbClr val="0A66B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t"/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Light" panose="00000300000000000000" pitchFamily="2" charset="-127"/>
                </a:rPr>
                <a:t>지도교수</a:t>
              </a:r>
            </a:p>
          </p:txBody>
        </p:sp>
        <p:sp>
          <p:nvSpPr>
            <p:cNvPr id="14" name="모서리가 둥근 직사각형 22">
              <a:extLst>
                <a:ext uri="{FF2B5EF4-FFF2-40B4-BE49-F238E27FC236}">
                  <a16:creationId xmlns:a16="http://schemas.microsoft.com/office/drawing/2014/main" id="{3E435DCE-1623-B744-3F81-53C86B5853B5}"/>
                </a:ext>
              </a:extLst>
            </p:cNvPr>
            <p:cNvSpPr/>
            <p:nvPr/>
          </p:nvSpPr>
          <p:spPr>
            <a:xfrm>
              <a:off x="10601102" y="6352289"/>
              <a:ext cx="2096219" cy="720000"/>
            </a:xfrm>
            <a:prstGeom prst="roundRect">
              <a:avLst/>
            </a:prstGeom>
            <a:solidFill>
              <a:srgbClr val="0A66B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t"/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KoPubWorld돋움체 Light" panose="00000300000000000000" pitchFamily="2" charset="-127"/>
                </a:rPr>
                <a:t>산업체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A67EF2-B628-8B24-A9A2-B0382380D373}"/>
                </a:ext>
              </a:extLst>
            </p:cNvPr>
            <p:cNvSpPr txBox="1"/>
            <p:nvPr/>
          </p:nvSpPr>
          <p:spPr>
            <a:xfrm>
              <a:off x="4699337" y="6431803"/>
              <a:ext cx="1538883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4000" dirty="0">
                  <a:solidFill>
                    <a:srgbClr val="0A66B2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World돋움체 Light" panose="00000300000000000000" pitchFamily="2" charset="-127"/>
                </a:rPr>
                <a:t>김윤경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FADBF5-4978-E33A-676A-3B41A6FAA553}"/>
                </a:ext>
              </a:extLst>
            </p:cNvPr>
            <p:cNvSpPr txBox="1"/>
            <p:nvPr/>
          </p:nvSpPr>
          <p:spPr>
            <a:xfrm>
              <a:off x="12963290" y="6431803"/>
              <a:ext cx="4103688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4000" dirty="0">
                  <a:solidFill>
                    <a:srgbClr val="0A66B2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KoPubWorld돋움체 Light" panose="00000300000000000000" pitchFamily="2" charset="-127"/>
                </a:rPr>
                <a:t>한국전기안전공사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168054" y="7648354"/>
            <a:ext cx="27942439" cy="33411711"/>
            <a:chOff x="1177491" y="7185723"/>
            <a:chExt cx="27942439" cy="34594572"/>
          </a:xfrm>
        </p:grpSpPr>
        <p:grpSp>
          <p:nvGrpSpPr>
            <p:cNvPr id="27" name="그룹 26"/>
            <p:cNvGrpSpPr/>
            <p:nvPr userDrawn="1"/>
          </p:nvGrpSpPr>
          <p:grpSpPr>
            <a:xfrm>
              <a:off x="1177491" y="24733170"/>
              <a:ext cx="13384051" cy="17047125"/>
              <a:chOff x="1105479" y="7185723"/>
              <a:chExt cx="13384051" cy="17047125"/>
            </a:xfrm>
          </p:grpSpPr>
          <p:sp>
            <p:nvSpPr>
              <p:cNvPr id="45" name="사각형: 둥근 모서리 44"/>
              <p:cNvSpPr/>
              <p:nvPr userDrawn="1"/>
            </p:nvSpPr>
            <p:spPr>
              <a:xfrm>
                <a:off x="1105479" y="7612463"/>
                <a:ext cx="13384051" cy="16620385"/>
              </a:xfrm>
              <a:prstGeom prst="roundRect">
                <a:avLst>
                  <a:gd name="adj" fmla="val 3198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444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noFill/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46" name="모서리가 둥근 직사각형 2">
                <a:extLst>
                  <a:ext uri="{FF2B5EF4-FFF2-40B4-BE49-F238E27FC236}">
                    <a16:creationId xmlns:a16="http://schemas.microsoft.com/office/drawing/2014/main" id="{6440998E-0A30-765C-0010-71D27F32D052}"/>
                  </a:ext>
                </a:extLst>
              </p:cNvPr>
              <p:cNvSpPr/>
              <p:nvPr userDrawn="1"/>
            </p:nvSpPr>
            <p:spPr>
              <a:xfrm>
                <a:off x="3585036" y="7185723"/>
                <a:ext cx="8424937" cy="1072865"/>
              </a:xfrm>
              <a:prstGeom prst="roundRect">
                <a:avLst>
                  <a:gd name="adj" fmla="val 23004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9" tIns="45714" rIns="91429" bIns="45714" spcCol="0" rtlCol="0" anchor="ctr"/>
              <a:lstStyle/>
              <a:p>
                <a:pPr algn="ctr"/>
                <a:r>
                  <a:rPr lang="ko-KR" altLang="en-US" sz="4800" dirty="0"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World돋움체 Bold" panose="00000800000000000000" pitchFamily="2" charset="-127"/>
                  </a:rPr>
                  <a:t>개발 내용</a:t>
                </a:r>
              </a:p>
            </p:txBody>
          </p:sp>
        </p:grpSp>
        <p:grpSp>
          <p:nvGrpSpPr>
            <p:cNvPr id="28" name="그룹 27"/>
            <p:cNvGrpSpPr/>
            <p:nvPr userDrawn="1"/>
          </p:nvGrpSpPr>
          <p:grpSpPr>
            <a:xfrm>
              <a:off x="15735879" y="24733170"/>
              <a:ext cx="13384051" cy="17047124"/>
              <a:chOff x="1105479" y="7185723"/>
              <a:chExt cx="13384051" cy="17047124"/>
            </a:xfrm>
          </p:grpSpPr>
          <p:sp>
            <p:nvSpPr>
              <p:cNvPr id="42" name="사각형: 둥근 모서리 41"/>
              <p:cNvSpPr/>
              <p:nvPr userDrawn="1"/>
            </p:nvSpPr>
            <p:spPr>
              <a:xfrm>
                <a:off x="1105479" y="7612463"/>
                <a:ext cx="13384051" cy="16620384"/>
              </a:xfrm>
              <a:prstGeom prst="roundRect">
                <a:avLst>
                  <a:gd name="adj" fmla="val 4174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444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noFill/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43" name="모서리가 둥근 직사각형 2">
                <a:extLst>
                  <a:ext uri="{FF2B5EF4-FFF2-40B4-BE49-F238E27FC236}">
                    <a16:creationId xmlns:a16="http://schemas.microsoft.com/office/drawing/2014/main" id="{6440998E-0A30-765C-0010-71D27F32D052}"/>
                  </a:ext>
                </a:extLst>
              </p:cNvPr>
              <p:cNvSpPr/>
              <p:nvPr userDrawn="1"/>
            </p:nvSpPr>
            <p:spPr>
              <a:xfrm>
                <a:off x="3585036" y="7185723"/>
                <a:ext cx="8424937" cy="1072865"/>
              </a:xfrm>
              <a:prstGeom prst="roundRect">
                <a:avLst>
                  <a:gd name="adj" fmla="val 23004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9" tIns="45714" rIns="91429" bIns="45714" spcCol="0" rtlCol="0" anchor="ctr"/>
              <a:lstStyle/>
              <a:p>
                <a:pPr algn="ctr"/>
                <a:r>
                  <a:rPr lang="ko-KR" altLang="en-US" sz="4800" dirty="0"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World돋움체 Bold" panose="00000800000000000000" pitchFamily="2" charset="-127"/>
                  </a:rPr>
                  <a:t>결과 및 분석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7ACBC8-534A-0867-BB1F-5F827F7BAE03}"/>
                  </a:ext>
                </a:extLst>
              </p:cNvPr>
              <p:cNvSpPr txBox="1"/>
              <p:nvPr userDrawn="1"/>
            </p:nvSpPr>
            <p:spPr>
              <a:xfrm>
                <a:off x="1524755" y="13900715"/>
                <a:ext cx="12601400" cy="8691873"/>
              </a:xfrm>
              <a:prstGeom prst="rect">
                <a:avLst/>
              </a:prstGeom>
              <a:noFill/>
            </p:spPr>
            <p:txBody>
              <a:bodyPr wrap="square" lIns="83893" tIns="41947" rIns="83893" bIns="41947" rtlCol="0">
                <a:spAutoFit/>
              </a:bodyPr>
              <a:lstStyle/>
              <a:p>
                <a:pPr algn="just" fontAlgn="base"/>
                <a:r>
                  <a:rPr lang="ko-KR" altLang="en-US" sz="3600" dirty="0"/>
                  <a:t> 본 프로젝트를 통해 전기설비의 이상신호와 기상 데이터를 통합 분석하여</a:t>
                </a:r>
                <a:r>
                  <a:rPr lang="en-US" altLang="ko-KR" sz="3600" dirty="0"/>
                  <a:t>, </a:t>
                </a:r>
                <a:r>
                  <a:rPr lang="ko-KR" altLang="en-US" sz="3600" dirty="0"/>
                  <a:t>계절별 전기화재 위험 판단이 가능한 알고리즘을 성공적으로 구현하였습니다</a:t>
                </a:r>
                <a:r>
                  <a:rPr lang="en-US" altLang="ko-KR" sz="3600" dirty="0"/>
                  <a:t>. </a:t>
                </a:r>
              </a:p>
              <a:p>
                <a:pPr algn="just" fontAlgn="base"/>
                <a:r>
                  <a:rPr lang="en-US" altLang="ko-KR" sz="3600" dirty="0"/>
                  <a:t> </a:t>
                </a:r>
                <a:r>
                  <a:rPr lang="ko-KR" altLang="en-US" sz="3600" dirty="0"/>
                  <a:t>강수량 변수는 모델 정확도에 부정적 영향을 주는 것으로 나타나 제외하였으며</a:t>
                </a:r>
                <a:r>
                  <a:rPr lang="en-US" altLang="ko-KR" sz="3600" dirty="0"/>
                  <a:t>, </a:t>
                </a:r>
                <a:r>
                  <a:rPr lang="ko-KR" altLang="en-US" sz="3600" dirty="0"/>
                  <a:t>기온</a:t>
                </a:r>
                <a:r>
                  <a:rPr lang="en-US" altLang="ko-KR" sz="3600" dirty="0"/>
                  <a:t>, </a:t>
                </a:r>
                <a:r>
                  <a:rPr lang="ko-KR" altLang="en-US" sz="3600" dirty="0"/>
                  <a:t>이슬점</a:t>
                </a:r>
                <a:r>
                  <a:rPr lang="en-US" altLang="ko-KR" sz="3600" dirty="0"/>
                  <a:t>, </a:t>
                </a:r>
                <a:r>
                  <a:rPr lang="ko-KR" altLang="en-US" sz="3600" dirty="0"/>
                  <a:t>습도</a:t>
                </a:r>
                <a:r>
                  <a:rPr lang="en-US" altLang="ko-KR" sz="3600" dirty="0"/>
                  <a:t>, </a:t>
                </a:r>
                <a:r>
                  <a:rPr lang="ko-KR" altLang="en-US" sz="3600" dirty="0"/>
                  <a:t>풍속을 중심으로 계절별 위험 기준을 설정하였습니다</a:t>
                </a:r>
                <a:r>
                  <a:rPr lang="en-US" altLang="ko-KR" sz="3600" dirty="0"/>
                  <a:t>. </a:t>
                </a:r>
              </a:p>
              <a:p>
                <a:pPr algn="just" fontAlgn="base"/>
                <a:r>
                  <a:rPr lang="en-US" altLang="ko-KR" sz="3600" dirty="0"/>
                  <a:t> Scikit-learn</a:t>
                </a:r>
                <a:r>
                  <a:rPr lang="ko-KR" altLang="en-US" sz="3600" dirty="0"/>
                  <a:t>과 </a:t>
                </a:r>
                <a:r>
                  <a:rPr lang="en-US" altLang="ko-KR" sz="3600" dirty="0" err="1"/>
                  <a:t>PyCaret</a:t>
                </a:r>
                <a:r>
                  <a:rPr lang="ko-KR" altLang="en-US" sz="3600" dirty="0"/>
                  <a:t>의 변수 중요도 분석</a:t>
                </a:r>
                <a:r>
                  <a:rPr lang="en-US" altLang="ko-KR" sz="3600" dirty="0"/>
                  <a:t>, </a:t>
                </a:r>
                <a:r>
                  <a:rPr lang="ko-KR" altLang="en-US" sz="3600" dirty="0" err="1"/>
                  <a:t>박스플롯</a:t>
                </a:r>
                <a:r>
                  <a:rPr lang="ko-KR" altLang="en-US" sz="3600" dirty="0"/>
                  <a:t> 기반 분포 분석을 통해 기준의 타당성을 확보하였고</a:t>
                </a:r>
                <a:r>
                  <a:rPr lang="en-US" altLang="ko-KR" sz="3600" dirty="0"/>
                  <a:t>, </a:t>
                </a:r>
                <a:r>
                  <a:rPr lang="en-US" altLang="ko-KR" sz="3600" dirty="0" err="1"/>
                  <a:t>GeoJSON</a:t>
                </a:r>
                <a:r>
                  <a:rPr lang="en-US" altLang="ko-KR" sz="3600" dirty="0"/>
                  <a:t> </a:t>
                </a:r>
                <a:r>
                  <a:rPr lang="ko-KR" altLang="en-US" sz="3600" dirty="0"/>
                  <a:t>기반의 지도 시각화 결과를 통해 사용자에게 직관적인 위험도 확인 기능을 제공하였습니다</a:t>
                </a:r>
                <a:r>
                  <a:rPr lang="en-US" altLang="ko-KR" sz="3600" dirty="0"/>
                  <a:t>. </a:t>
                </a:r>
              </a:p>
              <a:p>
                <a:pPr algn="just" fontAlgn="base"/>
                <a:r>
                  <a:rPr lang="en-US" altLang="ko-KR" sz="3600" dirty="0"/>
                  <a:t> </a:t>
                </a:r>
                <a:r>
                  <a:rPr lang="ko-KR" altLang="en-US" sz="3600" dirty="0"/>
                  <a:t>특히</a:t>
                </a:r>
                <a:r>
                  <a:rPr lang="en-US" altLang="ko-KR" sz="3600" dirty="0"/>
                  <a:t>, </a:t>
                </a:r>
                <a:r>
                  <a:rPr lang="ko-KR" altLang="en-US" sz="3600" dirty="0"/>
                  <a:t>전기적 이상신호와 기상 위험이 중첩된 경우에는 마커를 빨간색으로 표시해 우선 대응이 필요한 지점을 명확히 구분할 수 있었습니다</a:t>
                </a:r>
                <a:r>
                  <a:rPr lang="en-US" altLang="ko-KR" sz="3600" dirty="0"/>
                  <a:t>. </a:t>
                </a:r>
              </a:p>
              <a:p>
                <a:pPr algn="just" fontAlgn="base"/>
                <a:r>
                  <a:rPr lang="en-US" altLang="ko-KR" sz="3600" dirty="0"/>
                  <a:t> </a:t>
                </a:r>
                <a:r>
                  <a:rPr lang="ko-KR" altLang="en-US" sz="3600" dirty="0"/>
                  <a:t>본 시스템은 향후 실시간 점검 시스템과 연계해 선제적 전기화재 대응 체계로 활용될 수 있는 가능성을 입증하였습니다</a:t>
                </a:r>
                <a:r>
                  <a:rPr lang="en-US" altLang="ko-KR" sz="3600" dirty="0"/>
                  <a:t>.</a:t>
                </a:r>
                <a:endParaRPr lang="ko-KR" altLang="en-US" sz="3600" dirty="0">
                  <a:ea typeface="KoPubWorld돋움체 Light" panose="00000300000000000000"/>
                </a:endParaRPr>
              </a:p>
            </p:txBody>
          </p:sp>
        </p:grpSp>
        <p:grpSp>
          <p:nvGrpSpPr>
            <p:cNvPr id="29" name="그룹 28"/>
            <p:cNvGrpSpPr/>
            <p:nvPr userDrawn="1"/>
          </p:nvGrpSpPr>
          <p:grpSpPr>
            <a:xfrm>
              <a:off x="1177491" y="7185723"/>
              <a:ext cx="13384051" cy="17276917"/>
              <a:chOff x="1105479" y="7185723"/>
              <a:chExt cx="13384051" cy="17276917"/>
            </a:xfrm>
          </p:grpSpPr>
          <p:sp>
            <p:nvSpPr>
              <p:cNvPr id="38" name="사각형: 둥근 모서리 37"/>
              <p:cNvSpPr/>
              <p:nvPr/>
            </p:nvSpPr>
            <p:spPr>
              <a:xfrm>
                <a:off x="1105479" y="7750239"/>
                <a:ext cx="13384051" cy="16712401"/>
              </a:xfrm>
              <a:prstGeom prst="roundRect">
                <a:avLst>
                  <a:gd name="adj" fmla="val 4174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444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noFill/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9" name="모서리가 둥근 직사각형 2">
                <a:extLst>
                  <a:ext uri="{FF2B5EF4-FFF2-40B4-BE49-F238E27FC236}">
                    <a16:creationId xmlns:a16="http://schemas.microsoft.com/office/drawing/2014/main" id="{6440998E-0A30-765C-0010-71D27F32D052}"/>
                  </a:ext>
                </a:extLst>
              </p:cNvPr>
              <p:cNvSpPr/>
              <p:nvPr userDrawn="1"/>
            </p:nvSpPr>
            <p:spPr>
              <a:xfrm>
                <a:off x="3585036" y="7185723"/>
                <a:ext cx="8424937" cy="1072865"/>
              </a:xfrm>
              <a:prstGeom prst="roundRect">
                <a:avLst>
                  <a:gd name="adj" fmla="val 23004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9" tIns="45714" rIns="91429" bIns="45714" spcCol="0" rtlCol="0" anchor="ctr"/>
              <a:lstStyle/>
              <a:p>
                <a:pPr algn="ctr"/>
                <a:r>
                  <a:rPr lang="ko-KR" altLang="en-US" sz="4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개발 동기 및 목적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7ACBC8-534A-0867-BB1F-5F827F7BAE03}"/>
                  </a:ext>
                </a:extLst>
              </p:cNvPr>
              <p:cNvSpPr txBox="1"/>
              <p:nvPr userDrawn="1"/>
            </p:nvSpPr>
            <p:spPr>
              <a:xfrm>
                <a:off x="1609535" y="13194857"/>
                <a:ext cx="12385376" cy="10922582"/>
              </a:xfrm>
              <a:prstGeom prst="rect">
                <a:avLst/>
              </a:prstGeom>
              <a:noFill/>
            </p:spPr>
            <p:txBody>
              <a:bodyPr wrap="square" lIns="83893" tIns="41947" rIns="83893" bIns="41947" rtlCol="0">
                <a:spAutoFit/>
              </a:bodyPr>
              <a:lstStyle/>
              <a:p>
                <a:pPr algn="just"/>
                <a:r>
                  <a:rPr lang="ko-KR" altLang="en-US" sz="4000" dirty="0">
                    <a:ea typeface="KoPubWorld돋움체 Light" panose="00000300000000000000"/>
                  </a:rPr>
                  <a:t>개발 동기 </a:t>
                </a:r>
                <a:r>
                  <a:rPr lang="en-US" altLang="ko-KR" sz="4000" dirty="0">
                    <a:ea typeface="KoPubWorld돋움체 Light" panose="00000300000000000000"/>
                  </a:rPr>
                  <a:t>: </a:t>
                </a:r>
              </a:p>
              <a:p>
                <a:pPr algn="just"/>
                <a:r>
                  <a:rPr lang="en-US" altLang="ko-KR" sz="4000" dirty="0">
                    <a:ea typeface="KoPubWorld돋움체 Light" panose="00000300000000000000"/>
                  </a:rPr>
                  <a:t> </a:t>
                </a:r>
                <a:r>
                  <a:rPr lang="ko-KR" altLang="en-US" sz="4000" dirty="0">
                    <a:ea typeface="KoPubWorld돋움체 Light" panose="00000300000000000000"/>
                  </a:rPr>
                  <a:t>전체 화재의 약 </a:t>
                </a:r>
                <a:r>
                  <a:rPr lang="en-US" altLang="ko-KR" sz="4000" dirty="0">
                    <a:ea typeface="KoPubWorld돋움체 Light" panose="00000300000000000000"/>
                  </a:rPr>
                  <a:t>20%</a:t>
                </a:r>
                <a:r>
                  <a:rPr lang="ko-KR" altLang="en-US" sz="4000" dirty="0">
                    <a:ea typeface="KoPubWorld돋움체 Light" panose="00000300000000000000"/>
                  </a:rPr>
                  <a:t>는 </a:t>
                </a:r>
                <a:r>
                  <a:rPr lang="ko-KR" altLang="en-US" sz="4000" dirty="0" err="1">
                    <a:ea typeface="KoPubWorld돋움체 Light" panose="00000300000000000000"/>
                  </a:rPr>
                  <a:t>전기화재이며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노후 건물일수록 발생률이 높습니다</a:t>
                </a:r>
                <a:r>
                  <a:rPr lang="en-US" altLang="ko-KR" sz="4000" dirty="0">
                    <a:ea typeface="KoPubWorld돋움체 Light" panose="00000300000000000000"/>
                  </a:rPr>
                  <a:t>. </a:t>
                </a:r>
                <a:r>
                  <a:rPr lang="ko-KR" altLang="en-US" sz="4000" dirty="0">
                    <a:ea typeface="KoPubWorld돋움체 Light" panose="00000300000000000000"/>
                  </a:rPr>
                  <a:t>기존 </a:t>
                </a:r>
                <a:r>
                  <a:rPr lang="en-US" altLang="ko-KR" sz="4000" dirty="0">
                    <a:ea typeface="KoPubWorld돋움체 Light" panose="00000300000000000000"/>
                  </a:rPr>
                  <a:t>3</a:t>
                </a:r>
                <a:r>
                  <a:rPr lang="ko-KR" altLang="en-US" sz="4000" dirty="0">
                    <a:ea typeface="KoPubWorld돋움체 Light" panose="00000300000000000000"/>
                  </a:rPr>
                  <a:t>년 주기의 점검으로는 한계가 있어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한국전기안전공사는 전기안전관리의 디지털 전환을 추진하고 있습니다</a:t>
                </a:r>
                <a:r>
                  <a:rPr lang="en-US" altLang="ko-KR" sz="4000" dirty="0">
                    <a:ea typeface="KoPubWorld돋움체 Light" panose="00000300000000000000"/>
                  </a:rPr>
                  <a:t>. IoT </a:t>
                </a:r>
                <a:r>
                  <a:rPr lang="ko-KR" altLang="en-US" sz="4000" dirty="0">
                    <a:ea typeface="KoPubWorld돋움체 Light" panose="00000300000000000000"/>
                  </a:rPr>
                  <a:t>기반 원격점검장치와 전기안전관제시스템</a:t>
                </a:r>
                <a:r>
                  <a:rPr lang="en-US" altLang="ko-KR" sz="4000" dirty="0">
                    <a:ea typeface="KoPubWorld돋움체 Light" panose="00000300000000000000"/>
                  </a:rPr>
                  <a:t>, LTE </a:t>
                </a:r>
                <a:r>
                  <a:rPr lang="ko-KR" altLang="en-US" sz="4000" dirty="0">
                    <a:ea typeface="KoPubWorld돋움체 Light" panose="00000300000000000000"/>
                  </a:rPr>
                  <a:t>통신망으로 구성된 플랫폼을 통해 실시간 점검이 </a:t>
                </a:r>
                <a:r>
                  <a:rPr lang="ko-KR" altLang="en-US" sz="4000" dirty="0" err="1">
                    <a:ea typeface="KoPubWorld돋움체 Light" panose="00000300000000000000"/>
                  </a:rPr>
                  <a:t>가능해졌으며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수집된 전압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전류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누설전류 등의 데이터는 빅데이터로 축적됩니다</a:t>
                </a:r>
                <a:r>
                  <a:rPr lang="en-US" altLang="ko-KR" sz="4000" dirty="0">
                    <a:ea typeface="KoPubWorld돋움체 Light" panose="00000300000000000000"/>
                  </a:rPr>
                  <a:t>. </a:t>
                </a:r>
                <a:r>
                  <a:rPr lang="ko-KR" altLang="en-US" sz="4000" dirty="0">
                    <a:ea typeface="KoPubWorld돋움체 Light" panose="00000300000000000000"/>
                  </a:rPr>
                  <a:t>이 데이터를 분석하여 이상신호가 발생한 설비는 신속히 점검할 수 있고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기상정보와 연계해 위험도를 지도에 </a:t>
                </a:r>
                <a:r>
                  <a:rPr lang="ko-KR" altLang="en-US" sz="4000" dirty="0" err="1">
                    <a:ea typeface="KoPubWorld돋움체 Light" panose="00000300000000000000"/>
                  </a:rPr>
                  <a:t>시각화함으로써</a:t>
                </a:r>
                <a:r>
                  <a:rPr lang="ko-KR" altLang="en-US" sz="4000" dirty="0">
                    <a:ea typeface="KoPubWorld돋움체 Light" panose="00000300000000000000"/>
                  </a:rPr>
                  <a:t> 고위험 지역을 사전에 파악할 수 있습니다</a:t>
                </a:r>
                <a:r>
                  <a:rPr lang="en-US" altLang="ko-KR" sz="4000" dirty="0">
                    <a:ea typeface="KoPubWorld돋움체 Light" panose="00000300000000000000"/>
                  </a:rPr>
                  <a:t>. </a:t>
                </a:r>
              </a:p>
              <a:p>
                <a:pPr algn="just"/>
                <a:endParaRPr lang="en-US" altLang="ko-KR" sz="4000" dirty="0">
                  <a:ea typeface="KoPubWorld돋움체 Light" panose="00000300000000000000"/>
                </a:endParaRPr>
              </a:p>
              <a:p>
                <a:pPr algn="just"/>
                <a:r>
                  <a:rPr lang="ko-KR" altLang="en-US" sz="4000" dirty="0">
                    <a:ea typeface="KoPubWorld돋움체 Light" panose="00000300000000000000"/>
                  </a:rPr>
                  <a:t>개발 목적 </a:t>
                </a:r>
                <a:r>
                  <a:rPr lang="en-US" altLang="ko-KR" sz="4000" dirty="0">
                    <a:ea typeface="KoPubWorld돋움체 Light" panose="00000300000000000000"/>
                  </a:rPr>
                  <a:t>: </a:t>
                </a:r>
              </a:p>
              <a:p>
                <a:pPr algn="just"/>
                <a:r>
                  <a:rPr lang="en-US" altLang="ko-KR" sz="4000" dirty="0">
                    <a:ea typeface="KoPubWorld돋움체 Light" panose="00000300000000000000"/>
                  </a:rPr>
                  <a:t> </a:t>
                </a:r>
                <a:r>
                  <a:rPr lang="ko-KR" altLang="en-US" sz="4000" dirty="0">
                    <a:ea typeface="KoPubWorld돋움체 Light" panose="00000300000000000000"/>
                  </a:rPr>
                  <a:t>본 과제는 전기안전 빅데이터 분석 및 </a:t>
                </a:r>
                <a:r>
                  <a:rPr lang="en-US" altLang="ko-KR" sz="4000" dirty="0">
                    <a:ea typeface="KoPubWorld돋움체 Light" panose="00000300000000000000"/>
                  </a:rPr>
                  <a:t>AI </a:t>
                </a:r>
                <a:r>
                  <a:rPr lang="ko-KR" altLang="en-US" sz="4000" dirty="0">
                    <a:ea typeface="KoPubWorld돋움체 Light" panose="00000300000000000000"/>
                  </a:rPr>
                  <a:t>기반 화재 예측 모형을 개발하고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이를 지도 기반 서비스로 </a:t>
                </a:r>
                <a:r>
                  <a:rPr lang="ko-KR" altLang="en-US" sz="4000" dirty="0" err="1">
                    <a:ea typeface="KoPubWorld돋움체 Light" panose="00000300000000000000"/>
                  </a:rPr>
                  <a:t>시각화하는</a:t>
                </a:r>
                <a:r>
                  <a:rPr lang="ko-KR" altLang="en-US" sz="4000" dirty="0">
                    <a:ea typeface="KoPubWorld돋움체 Light" panose="00000300000000000000"/>
                  </a:rPr>
                  <a:t> 것을 목표로 합니다</a:t>
                </a:r>
                <a:r>
                  <a:rPr lang="en-US" altLang="ko-KR" sz="4000" dirty="0">
                    <a:ea typeface="KoPubWorld돋움체 Light" panose="00000300000000000000"/>
                  </a:rPr>
                  <a:t>.</a:t>
                </a:r>
                <a:endParaRPr lang="en-US" altLang="ko-KR" sz="3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World돋움체 Light" panose="00000300000000000000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49" name="모서리가 둥근 직사각형 2">
                <a:extLst>
                  <a:ext uri="{FF2B5EF4-FFF2-40B4-BE49-F238E27FC236}">
                    <a16:creationId xmlns:a16="http://schemas.microsoft.com/office/drawing/2014/main" id="{B391522D-7583-4F4A-853E-61F1AC9CB663}"/>
                  </a:ext>
                </a:extLst>
              </p:cNvPr>
              <p:cNvSpPr/>
              <p:nvPr/>
            </p:nvSpPr>
            <p:spPr>
              <a:xfrm>
                <a:off x="3585036" y="7210863"/>
                <a:ext cx="8424937" cy="1072865"/>
              </a:xfrm>
              <a:prstGeom prst="roundRect">
                <a:avLst>
                  <a:gd name="adj" fmla="val 23004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9" tIns="45714" rIns="91429" bIns="45714" spcCol="0" rtlCol="0" anchor="ctr"/>
              <a:lstStyle/>
              <a:p>
                <a:pPr algn="ctr"/>
                <a:r>
                  <a:rPr lang="ko-KR" altLang="en-US" sz="4800" dirty="0"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World돋움체 Bold" panose="00000800000000000000" pitchFamily="2" charset="-127"/>
                  </a:rPr>
                  <a:t>개발 동기 및 목적</a:t>
                </a:r>
              </a:p>
            </p:txBody>
          </p:sp>
        </p:grpSp>
        <p:grpSp>
          <p:nvGrpSpPr>
            <p:cNvPr id="30" name="그룹 29"/>
            <p:cNvGrpSpPr/>
            <p:nvPr userDrawn="1"/>
          </p:nvGrpSpPr>
          <p:grpSpPr>
            <a:xfrm>
              <a:off x="15735879" y="7185723"/>
              <a:ext cx="13384051" cy="17164284"/>
              <a:chOff x="1105479" y="7202620"/>
              <a:chExt cx="13384051" cy="17939228"/>
            </a:xfrm>
          </p:grpSpPr>
          <p:sp>
            <p:nvSpPr>
              <p:cNvPr id="35" name="사각형: 둥근 모서리 34"/>
              <p:cNvSpPr/>
              <p:nvPr userDrawn="1"/>
            </p:nvSpPr>
            <p:spPr>
              <a:xfrm>
                <a:off x="1105479" y="7629361"/>
                <a:ext cx="13384051" cy="1748621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444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noFill/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6" name="모서리가 둥근 직사각형 2">
                <a:extLst>
                  <a:ext uri="{FF2B5EF4-FFF2-40B4-BE49-F238E27FC236}">
                    <a16:creationId xmlns:a16="http://schemas.microsoft.com/office/drawing/2014/main" id="{6440998E-0A30-765C-0010-71D27F32D052}"/>
                  </a:ext>
                </a:extLst>
              </p:cNvPr>
              <p:cNvSpPr/>
              <p:nvPr userDrawn="1"/>
            </p:nvSpPr>
            <p:spPr>
              <a:xfrm>
                <a:off x="3585036" y="7202620"/>
                <a:ext cx="8424937" cy="1072865"/>
              </a:xfrm>
              <a:prstGeom prst="roundRect">
                <a:avLst>
                  <a:gd name="adj" fmla="val 23004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9" tIns="45714" rIns="91429" bIns="45714" spcCol="0" rtlCol="0" anchor="ctr"/>
              <a:lstStyle/>
              <a:p>
                <a:pPr algn="ctr"/>
                <a:r>
                  <a:rPr lang="ko-KR" altLang="en-US" sz="48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주요 기술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7ACBC8-534A-0867-BB1F-5F827F7BAE03}"/>
                  </a:ext>
                </a:extLst>
              </p:cNvPr>
              <p:cNvSpPr txBox="1"/>
              <p:nvPr userDrawn="1"/>
            </p:nvSpPr>
            <p:spPr>
              <a:xfrm>
                <a:off x="2120762" y="8414506"/>
                <a:ext cx="5411244" cy="701162"/>
              </a:xfrm>
              <a:prstGeom prst="rect">
                <a:avLst/>
              </a:prstGeom>
              <a:noFill/>
            </p:spPr>
            <p:txBody>
              <a:bodyPr wrap="none" lIns="83893" tIns="41947" rIns="83893" bIns="41947" rtlCol="0">
                <a:spAutoFit/>
              </a:bodyPr>
              <a:lstStyle/>
              <a:p>
                <a:r>
                  <a:rPr lang="ko-KR" altLang="en-US" sz="3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내용 입력하는 부분 입니다</a:t>
                </a:r>
                <a:r>
                  <a:rPr lang="en-US" altLang="ko-KR" sz="3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.</a:t>
                </a:r>
                <a:endParaRPr lang="ko-KR" altLang="en-US" sz="3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185CCDD5-2683-48F8-B57C-E522DB749426}"/>
                  </a:ext>
                </a:extLst>
              </p:cNvPr>
              <p:cNvSpPr/>
              <p:nvPr/>
            </p:nvSpPr>
            <p:spPr>
              <a:xfrm>
                <a:off x="1105479" y="7655636"/>
                <a:ext cx="13384051" cy="17486212"/>
              </a:xfrm>
              <a:prstGeom prst="roundRect">
                <a:avLst>
                  <a:gd name="adj" fmla="val 3393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444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noFill/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51" name="모서리가 둥근 직사각형 2">
                <a:extLst>
                  <a:ext uri="{FF2B5EF4-FFF2-40B4-BE49-F238E27FC236}">
                    <a16:creationId xmlns:a16="http://schemas.microsoft.com/office/drawing/2014/main" id="{EA75AC6D-9B00-4401-BFC9-161BC9BA4281}"/>
                  </a:ext>
                </a:extLst>
              </p:cNvPr>
              <p:cNvSpPr/>
              <p:nvPr/>
            </p:nvSpPr>
            <p:spPr>
              <a:xfrm>
                <a:off x="3585036" y="7228895"/>
                <a:ext cx="8424937" cy="1072865"/>
              </a:xfrm>
              <a:prstGeom prst="roundRect">
                <a:avLst>
                  <a:gd name="adj" fmla="val 23004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9" tIns="45714" rIns="91429" bIns="45714" spcCol="0" rtlCol="0" anchor="ctr"/>
              <a:lstStyle/>
              <a:p>
                <a:pPr algn="ctr"/>
                <a:r>
                  <a:rPr lang="ko-KR" altLang="en-US" sz="4800" dirty="0">
                    <a:latin typeface="KoPub돋움체 Bold" panose="00000800000000000000" pitchFamily="2" charset="-127"/>
                    <a:ea typeface="KoPub돋움체 Bold" panose="00000800000000000000" pitchFamily="2" charset="-127"/>
                    <a:cs typeface="KoPubWorld돋움체 Bold" panose="00000800000000000000" pitchFamily="2" charset="-127"/>
                  </a:rPr>
                  <a:t>주요 기술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83DCCC9-7C8C-4566-AB8D-043C6AF36607}"/>
                  </a:ext>
                </a:extLst>
              </p:cNvPr>
              <p:cNvSpPr txBox="1"/>
              <p:nvPr/>
            </p:nvSpPr>
            <p:spPr>
              <a:xfrm>
                <a:off x="1668771" y="11165459"/>
                <a:ext cx="12385376" cy="13414084"/>
              </a:xfrm>
              <a:prstGeom prst="rect">
                <a:avLst/>
              </a:prstGeom>
              <a:noFill/>
            </p:spPr>
            <p:txBody>
              <a:bodyPr wrap="square" lIns="83893" tIns="41947" rIns="83893" bIns="41947" rtlCol="0">
                <a:spAutoFit/>
              </a:bodyPr>
              <a:lstStyle/>
              <a:p>
                <a:r>
                  <a:rPr lang="ko-KR" altLang="en-US" sz="4000" dirty="0">
                    <a:ea typeface="KoPubWorld돋움체 Light" panose="00000300000000000000"/>
                  </a:rPr>
                  <a:t> 본 프로젝트에서는 데이터 수집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분석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시각화에 이르는 전 과정을 통합적으로 다루며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다양한 기술을 활용하였습니다</a:t>
                </a:r>
                <a:r>
                  <a:rPr lang="en-US" altLang="ko-KR" sz="4000" dirty="0">
                    <a:ea typeface="KoPubWorld돋움체 Light" panose="00000300000000000000"/>
                  </a:rPr>
                  <a:t>.</a:t>
                </a:r>
                <a:br>
                  <a:rPr lang="en-US" altLang="ko-KR" sz="4000" dirty="0">
                    <a:ea typeface="KoPubWorld돋움체 Light" panose="00000300000000000000"/>
                  </a:rPr>
                </a:br>
                <a:r>
                  <a:rPr lang="ko-KR" altLang="en-US" sz="4000" dirty="0">
                    <a:ea typeface="KoPubWorld돋움체 Light" panose="00000300000000000000"/>
                  </a:rPr>
                  <a:t>데이터 수집 단계에서는 </a:t>
                </a:r>
                <a:r>
                  <a:rPr lang="en-US" altLang="ko-KR" sz="4000" dirty="0">
                    <a:ea typeface="KoPubWorld돋움체 Light" panose="00000300000000000000"/>
                  </a:rPr>
                  <a:t>Python</a:t>
                </a:r>
                <a:r>
                  <a:rPr lang="ko-KR" altLang="en-US" sz="4000" dirty="0">
                    <a:ea typeface="KoPubWorld돋움체 Light" panose="00000300000000000000"/>
                  </a:rPr>
                  <a:t>을 통해 전기설비 데이터와 기상청 동네예보 데이터를 처리하고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데이터 병합 및 정제에는 </a:t>
                </a:r>
                <a:r>
                  <a:rPr lang="en-US" altLang="ko-KR" sz="4000" dirty="0">
                    <a:ea typeface="KoPubWorld돋움체 Light" panose="00000300000000000000"/>
                  </a:rPr>
                  <a:t>Pandas</a:t>
                </a:r>
                <a:r>
                  <a:rPr lang="ko-KR" altLang="en-US" sz="4000" dirty="0">
                    <a:ea typeface="KoPubWorld돋움체 Light" panose="00000300000000000000"/>
                  </a:rPr>
                  <a:t>와 </a:t>
                </a:r>
                <a:r>
                  <a:rPr lang="en-US" altLang="ko-KR" sz="4000" dirty="0">
                    <a:ea typeface="KoPubWorld돋움체 Light" panose="00000300000000000000"/>
                  </a:rPr>
                  <a:t>NumPy</a:t>
                </a:r>
                <a:r>
                  <a:rPr lang="ko-KR" altLang="en-US" sz="4000" dirty="0">
                    <a:ea typeface="KoPubWorld돋움체 Light" panose="00000300000000000000"/>
                  </a:rPr>
                  <a:t>를 사용했습니다</a:t>
                </a:r>
                <a:r>
                  <a:rPr lang="en-US" altLang="ko-KR" sz="4000" dirty="0">
                    <a:ea typeface="KoPubWorld돋움체 Light" panose="00000300000000000000"/>
                  </a:rPr>
                  <a:t>.</a:t>
                </a:r>
              </a:p>
              <a:p>
                <a:br>
                  <a:rPr lang="en-US" altLang="ko-KR" sz="4000" dirty="0">
                    <a:ea typeface="KoPubWorld돋움체 Light" panose="00000300000000000000"/>
                  </a:rPr>
                </a:br>
                <a:r>
                  <a:rPr lang="ko-KR" altLang="en-US" sz="4000" dirty="0">
                    <a:ea typeface="KoPubWorld돋움체 Light" panose="00000300000000000000"/>
                  </a:rPr>
                  <a:t>데이터 저장은 </a:t>
                </a:r>
                <a:r>
                  <a:rPr lang="en-US" altLang="ko-KR" sz="4000" dirty="0">
                    <a:ea typeface="KoPubWorld돋움체 Light" panose="00000300000000000000"/>
                  </a:rPr>
                  <a:t>MySQL </a:t>
                </a:r>
                <a:r>
                  <a:rPr lang="ko-KR" altLang="en-US" sz="4000" dirty="0">
                    <a:ea typeface="KoPubWorld돋움체 Light" panose="00000300000000000000"/>
                  </a:rPr>
                  <a:t>기반의 관계형 데이터베이스를 구축하여 통합 관리가 가능하도록 하였으며</a:t>
                </a:r>
                <a:r>
                  <a:rPr lang="en-US" altLang="ko-KR" sz="4000" dirty="0">
                    <a:ea typeface="KoPubWorld돋움체 Light" panose="00000300000000000000"/>
                  </a:rPr>
                  <a:t>, SQL </a:t>
                </a:r>
                <a:r>
                  <a:rPr lang="ko-KR" altLang="en-US" sz="4000" dirty="0">
                    <a:ea typeface="KoPubWorld돋움체 Light" panose="00000300000000000000"/>
                  </a:rPr>
                  <a:t>쿼리를 활용해 실시간 연동 및 데이터 조회를 구현하였습니다</a:t>
                </a:r>
                <a:r>
                  <a:rPr lang="en-US" altLang="ko-KR" sz="4000" dirty="0">
                    <a:ea typeface="KoPubWorld돋움체 Light" panose="00000300000000000000"/>
                  </a:rPr>
                  <a:t>.</a:t>
                </a:r>
              </a:p>
              <a:p>
                <a:br>
                  <a:rPr lang="en-US" altLang="ko-KR" sz="4000" dirty="0">
                    <a:ea typeface="KoPubWorld돋움체 Light" panose="00000300000000000000"/>
                  </a:rPr>
                </a:br>
                <a:r>
                  <a:rPr lang="ko-KR" altLang="en-US" sz="4000" dirty="0">
                    <a:ea typeface="KoPubWorld돋움체 Light" panose="00000300000000000000"/>
                  </a:rPr>
                  <a:t>모델 분석에는 </a:t>
                </a:r>
                <a:r>
                  <a:rPr lang="en-US" altLang="ko-KR" sz="4000" dirty="0">
                    <a:ea typeface="KoPubWorld돋움체 Light" panose="00000300000000000000"/>
                  </a:rPr>
                  <a:t>Scikit-learn</a:t>
                </a:r>
                <a:r>
                  <a:rPr lang="ko-KR" altLang="en-US" sz="4000" dirty="0">
                    <a:ea typeface="KoPubWorld돋움체 Light" panose="00000300000000000000"/>
                  </a:rPr>
                  <a:t>과 </a:t>
                </a:r>
                <a:r>
                  <a:rPr lang="en-US" altLang="ko-KR" sz="4000" dirty="0" err="1">
                    <a:ea typeface="KoPubWorld돋움체 Light" panose="00000300000000000000"/>
                  </a:rPr>
                  <a:t>PyCaret</a:t>
                </a:r>
                <a:r>
                  <a:rPr lang="ko-KR" altLang="en-US" sz="4000" dirty="0">
                    <a:ea typeface="KoPubWorld돋움체 Light" panose="00000300000000000000"/>
                  </a:rPr>
                  <a:t>을 함께 활용하여 변수 중요도를 비교하고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강수량 제거와 계절별 기준 설정을 통해 최적의 모델 구조를 도출했습니다</a:t>
                </a:r>
                <a:r>
                  <a:rPr lang="en-US" altLang="ko-KR" sz="4000" dirty="0">
                    <a:ea typeface="KoPubWorld돋움체 Light" panose="00000300000000000000"/>
                  </a:rPr>
                  <a:t>.</a:t>
                </a:r>
              </a:p>
              <a:p>
                <a:br>
                  <a:rPr lang="en-US" altLang="ko-KR" sz="4000" dirty="0">
                    <a:ea typeface="KoPubWorld돋움체 Light" panose="00000300000000000000"/>
                  </a:rPr>
                </a:br>
                <a:r>
                  <a:rPr lang="ko-KR" altLang="en-US" sz="4000" dirty="0">
                    <a:ea typeface="KoPubWorld돋움체 Light" panose="00000300000000000000"/>
                  </a:rPr>
                  <a:t>시각화는 </a:t>
                </a:r>
                <a:r>
                  <a:rPr lang="en-US" altLang="ko-KR" sz="4000" dirty="0" err="1">
                    <a:ea typeface="KoPubWorld돋움체 Light" panose="00000300000000000000"/>
                  </a:rPr>
                  <a:t>OpenLayers</a:t>
                </a:r>
                <a:r>
                  <a:rPr lang="ko-KR" altLang="en-US" sz="4000" dirty="0">
                    <a:ea typeface="KoPubWorld돋움체 Light" panose="00000300000000000000"/>
                  </a:rPr>
                  <a:t>와 </a:t>
                </a:r>
                <a:r>
                  <a:rPr lang="en-US" altLang="ko-KR" sz="4000" dirty="0">
                    <a:ea typeface="KoPubWorld돋움체 Light" panose="00000300000000000000"/>
                  </a:rPr>
                  <a:t>VWORLD API</a:t>
                </a:r>
                <a:r>
                  <a:rPr lang="ko-KR" altLang="en-US" sz="4000" dirty="0">
                    <a:ea typeface="KoPubWorld돋움체 Light" panose="00000300000000000000"/>
                  </a:rPr>
                  <a:t>를 활용해 </a:t>
                </a:r>
                <a:r>
                  <a:rPr lang="en-US" altLang="ko-KR" sz="4000" dirty="0" err="1">
                    <a:ea typeface="KoPubWorld돋움체 Light" panose="00000300000000000000"/>
                  </a:rPr>
                  <a:t>GeoJSON</a:t>
                </a:r>
                <a:r>
                  <a:rPr lang="en-US" altLang="ko-KR" sz="4000" dirty="0">
                    <a:ea typeface="KoPubWorld돋움체 Light" panose="00000300000000000000"/>
                  </a:rPr>
                  <a:t> </a:t>
                </a:r>
                <a:r>
                  <a:rPr lang="ko-KR" altLang="en-US" sz="4000" dirty="0">
                    <a:ea typeface="KoPubWorld돋움체 Light" panose="00000300000000000000"/>
                  </a:rPr>
                  <a:t>형태의 결과 데이터를 지도 위에 표시하고</a:t>
                </a:r>
                <a:r>
                  <a:rPr lang="en-US" altLang="ko-KR" sz="4000" dirty="0">
                    <a:ea typeface="KoPubWorld돋움체 Light" panose="00000300000000000000"/>
                  </a:rPr>
                  <a:t>, </a:t>
                </a:r>
                <a:r>
                  <a:rPr lang="ko-KR" altLang="en-US" sz="4000" dirty="0">
                    <a:ea typeface="KoPubWorld돋움체 Light" panose="00000300000000000000"/>
                  </a:rPr>
                  <a:t>위험 요소에 따라 마커 색상을 다르게 나타냄으로써 직관적인 사용자 인터페이스를 구현하였습니다</a:t>
                </a:r>
                <a:r>
                  <a:rPr lang="en-US" altLang="ko-KR" sz="4000" dirty="0">
                    <a:ea typeface="KoPubWorld돋움체 Light" panose="00000300000000000000"/>
                  </a:rPr>
                  <a:t>.</a:t>
                </a:r>
                <a:endParaRPr lang="ko-KR" altLang="en-US" sz="40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World돋움체 Light" panose="00000300000000000000"/>
                  <a:cs typeface="KoPubWorld돋움체 Light" panose="00000300000000000000" pitchFamily="2" charset="-127"/>
                </a:endParaRPr>
              </a:p>
            </p:txBody>
          </p:sp>
        </p:grpSp>
      </p:grpSp>
      <p:sp>
        <p:nvSpPr>
          <p:cNvPr id="48" name="모서리가 둥근 직사각형 2">
            <a:extLst>
              <a:ext uri="{FF2B5EF4-FFF2-40B4-BE49-F238E27FC236}">
                <a16:creationId xmlns:a16="http://schemas.microsoft.com/office/drawing/2014/main" id="{FB9AE0A0-2920-448E-8F17-576A2A8F5DEC}"/>
              </a:ext>
            </a:extLst>
          </p:cNvPr>
          <p:cNvSpPr/>
          <p:nvPr/>
        </p:nvSpPr>
        <p:spPr>
          <a:xfrm>
            <a:off x="13210826" y="3356114"/>
            <a:ext cx="15536292" cy="1242372"/>
          </a:xfrm>
          <a:prstGeom prst="roundRect">
            <a:avLst>
              <a:gd name="adj" fmla="val 23004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29" tIns="45714" rIns="91429" bIns="45714" spcCol="0" rtlCol="0" anchor="ctr"/>
          <a:lstStyle/>
          <a:p>
            <a:r>
              <a:rPr lang="ko-KR" altLang="en-US" sz="4400" spc="-7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오픈소스 </a:t>
            </a:r>
            <a:r>
              <a:rPr lang="en-US" altLang="ko-KR" sz="4400" spc="-70" dirty="0"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URL : </a:t>
            </a:r>
            <a:r>
              <a:rPr lang="en-US" altLang="ko-KR" sz="4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URL</a:t>
            </a:r>
            <a:r>
              <a:rPr lang="ko-KR" altLang="en-US" sz="4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 입력 부분입니다</a:t>
            </a:r>
            <a:r>
              <a:rPr lang="en-US" altLang="ko-KR" sz="44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KoPubWorld돋움체 Light" panose="00000300000000000000" pitchFamily="2" charset="-127"/>
              </a:rPr>
              <a:t>. https:// 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1ECD4763-08D5-68F7-AE3A-86598147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83" y="9232529"/>
            <a:ext cx="8158744" cy="37474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8" name="Picture 4" descr="알고리즘] Isolation Forest">
            <a:extLst>
              <a:ext uri="{FF2B5EF4-FFF2-40B4-BE49-F238E27FC236}">
                <a16:creationId xmlns:a16="http://schemas.microsoft.com/office/drawing/2014/main" id="{ED3B199C-1A00-7E26-5BBD-CE6398192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390" y="9676942"/>
            <a:ext cx="4944893" cy="70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리뷰">
            <a:extLst>
              <a:ext uri="{FF2B5EF4-FFF2-40B4-BE49-F238E27FC236}">
                <a16:creationId xmlns:a16="http://schemas.microsoft.com/office/drawing/2014/main" id="{8B11DC2C-0568-7425-89C7-A4C78549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9734" y="8937652"/>
            <a:ext cx="2125179" cy="212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2B62D85-16A6-8345-668A-C789C0CD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363" y="8788415"/>
            <a:ext cx="4211577" cy="22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3882B359-0EC6-B7C3-0F68-20AB7BA5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692" t="22859" r="38135" b="34442"/>
          <a:stretch>
            <a:fillRect/>
          </a:stretch>
        </p:blipFill>
        <p:spPr>
          <a:xfrm>
            <a:off x="2319590" y="25722361"/>
            <a:ext cx="6798268" cy="4392488"/>
          </a:xfrm>
          <a:prstGeom prst="rect">
            <a:avLst/>
          </a:prstGeom>
        </p:spPr>
      </p:pic>
      <p:pic>
        <p:nvPicPr>
          <p:cNvPr id="1031" name="그림 1030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8EEC85-55B0-BAFA-F023-DE7FEEFDF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6" t="27109" r="32709" b="35569"/>
          <a:stretch>
            <a:fillRect/>
          </a:stretch>
        </p:blipFill>
        <p:spPr>
          <a:xfrm>
            <a:off x="9694690" y="25849723"/>
            <a:ext cx="3806742" cy="4137764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47C57F92-8602-55DF-14F2-5D8AB9ECE365}"/>
              </a:ext>
            </a:extLst>
          </p:cNvPr>
          <p:cNvSpPr txBox="1"/>
          <p:nvPr/>
        </p:nvSpPr>
        <p:spPr>
          <a:xfrm>
            <a:off x="1521658" y="30178110"/>
            <a:ext cx="12601400" cy="10610672"/>
          </a:xfrm>
          <a:prstGeom prst="rect">
            <a:avLst/>
          </a:prstGeom>
          <a:noFill/>
        </p:spPr>
        <p:txBody>
          <a:bodyPr wrap="square" lIns="83893" tIns="41947" rIns="83893" bIns="41947" rtlCol="0">
            <a:spAutoFit/>
          </a:bodyPr>
          <a:lstStyle/>
          <a:p>
            <a:pPr algn="just" fontAlgn="base"/>
            <a:r>
              <a:rPr lang="ko-KR" altLang="en-US" sz="3600" dirty="0">
                <a:ea typeface="KoPubWorld돋움체 Light" panose="00000300000000000000"/>
              </a:rPr>
              <a:t> 전북 지역 기상 정보와 전기 설비 데이터를 통합하여</a:t>
            </a:r>
            <a:r>
              <a:rPr lang="en-US" altLang="ko-KR" sz="3600" dirty="0">
                <a:ea typeface="KoPubWorld돋움체 Light" panose="00000300000000000000"/>
              </a:rPr>
              <a:t>, </a:t>
            </a:r>
            <a:r>
              <a:rPr lang="ko-KR" altLang="en-US" sz="3600" dirty="0">
                <a:ea typeface="KoPubWorld돋움체 Light" panose="00000300000000000000"/>
              </a:rPr>
              <a:t>누설전류 및 과전류 발생 위험을 예측하고 지도 기반으로 </a:t>
            </a:r>
            <a:r>
              <a:rPr lang="ko-KR" altLang="en-US" sz="3600" dirty="0" err="1">
                <a:ea typeface="KoPubWorld돋움체 Light" panose="00000300000000000000"/>
              </a:rPr>
              <a:t>시각화하는</a:t>
            </a:r>
            <a:r>
              <a:rPr lang="ko-KR" altLang="en-US" sz="3600" dirty="0">
                <a:ea typeface="KoPubWorld돋움체 Light" panose="00000300000000000000"/>
              </a:rPr>
              <a:t> 시스템을 구현하였습니다</a:t>
            </a:r>
            <a:r>
              <a:rPr lang="en-US" altLang="ko-KR" sz="3600" dirty="0">
                <a:ea typeface="KoPubWorld돋움체 Light" panose="00000300000000000000"/>
              </a:rPr>
              <a:t>. </a:t>
            </a:r>
            <a:r>
              <a:rPr lang="ko-KR" altLang="en-US" sz="3600" dirty="0">
                <a:ea typeface="KoPubWorld돋움체 Light" panose="00000300000000000000"/>
              </a:rPr>
              <a:t>계절별로 상이한 기상 특성을 반영하여 기온</a:t>
            </a:r>
            <a:r>
              <a:rPr lang="en-US" altLang="ko-KR" sz="3600" dirty="0">
                <a:ea typeface="KoPubWorld돋움체 Light" panose="00000300000000000000"/>
              </a:rPr>
              <a:t>, </a:t>
            </a:r>
            <a:r>
              <a:rPr lang="ko-KR" altLang="en-US" sz="3600" dirty="0">
                <a:ea typeface="KoPubWorld돋움체 Light" panose="00000300000000000000"/>
              </a:rPr>
              <a:t>이슬점</a:t>
            </a:r>
            <a:r>
              <a:rPr lang="en-US" altLang="ko-KR" sz="3600" dirty="0">
                <a:ea typeface="KoPubWorld돋움체 Light" panose="00000300000000000000"/>
              </a:rPr>
              <a:t>, </a:t>
            </a:r>
            <a:r>
              <a:rPr lang="ko-KR" altLang="en-US" sz="3600" dirty="0">
                <a:ea typeface="KoPubWorld돋움체 Light" panose="00000300000000000000"/>
              </a:rPr>
              <a:t>습도</a:t>
            </a:r>
            <a:r>
              <a:rPr lang="en-US" altLang="ko-KR" sz="3600" dirty="0">
                <a:ea typeface="KoPubWorld돋움체 Light" panose="00000300000000000000"/>
              </a:rPr>
              <a:t>, </a:t>
            </a:r>
            <a:r>
              <a:rPr lang="ko-KR" altLang="en-US" sz="3600" dirty="0">
                <a:ea typeface="KoPubWorld돋움체 Light" panose="00000300000000000000"/>
              </a:rPr>
              <a:t>풍속 중심의 </a:t>
            </a:r>
            <a:r>
              <a:rPr lang="ko-KR" altLang="en-US" sz="3600" dirty="0" err="1">
                <a:ea typeface="KoPubWorld돋움체 Light" panose="00000300000000000000"/>
              </a:rPr>
              <a:t>기준값을</a:t>
            </a:r>
            <a:r>
              <a:rPr lang="ko-KR" altLang="en-US" sz="3600" dirty="0">
                <a:ea typeface="KoPubWorld돋움체 Light" panose="00000300000000000000"/>
              </a:rPr>
              <a:t> 설정하고</a:t>
            </a:r>
            <a:r>
              <a:rPr lang="en-US" altLang="ko-KR" sz="3600" dirty="0">
                <a:ea typeface="KoPubWorld돋움체 Light" panose="00000300000000000000"/>
              </a:rPr>
              <a:t>, </a:t>
            </a:r>
            <a:r>
              <a:rPr lang="ko-KR" altLang="en-US" sz="3600" dirty="0">
                <a:ea typeface="KoPubWorld돋움체 Light" panose="00000300000000000000"/>
              </a:rPr>
              <a:t>이 중 하나라도 기준을 초과하거나 미달할 경우 해당 항목을 위험 요소로 간주하였습니다</a:t>
            </a:r>
            <a:r>
              <a:rPr lang="en-US" altLang="ko-KR" sz="3600" dirty="0">
                <a:ea typeface="KoPubWorld돋움체 Light" panose="00000300000000000000"/>
              </a:rPr>
              <a:t>.</a:t>
            </a:r>
          </a:p>
          <a:p>
            <a:pPr algn="just" fontAlgn="base"/>
            <a:endParaRPr lang="ko-KR" altLang="en-US" sz="3600" dirty="0">
              <a:ea typeface="KoPubWorld돋움체 Light" panose="00000300000000000000"/>
            </a:endParaRPr>
          </a:p>
          <a:p>
            <a:pPr algn="just" fontAlgn="base"/>
            <a:r>
              <a:rPr lang="ko-KR" altLang="en-US" sz="3600" dirty="0">
                <a:ea typeface="KoPubWorld돋움체 Light" panose="00000300000000000000"/>
              </a:rPr>
              <a:t> 기상 조건에 따른 위험도는 각 행의 수신 일자를 기준으로 자동으로 계절을 판별한 후</a:t>
            </a:r>
            <a:r>
              <a:rPr lang="en-US" altLang="ko-KR" sz="3600" dirty="0">
                <a:ea typeface="KoPubWorld돋움체 Light" panose="00000300000000000000"/>
              </a:rPr>
              <a:t>, </a:t>
            </a:r>
            <a:r>
              <a:rPr lang="ko-KR" altLang="en-US" sz="3600" dirty="0">
                <a:ea typeface="KoPubWorld돋움체 Light" panose="00000300000000000000"/>
              </a:rPr>
              <a:t>조건별로 위험 여부를 판단하도록 구성하였으며</a:t>
            </a:r>
            <a:r>
              <a:rPr lang="en-US" altLang="ko-KR" sz="3600" dirty="0">
                <a:ea typeface="KoPubWorld돋움체 Light" panose="00000300000000000000"/>
              </a:rPr>
              <a:t>, </a:t>
            </a:r>
            <a:r>
              <a:rPr lang="ko-KR" altLang="en-US" sz="3600" dirty="0">
                <a:ea typeface="KoPubWorld돋움체 Light" panose="00000300000000000000"/>
              </a:rPr>
              <a:t>모든 조건을 만족하지 않을 경우에는 </a:t>
            </a:r>
            <a:r>
              <a:rPr lang="en-US" altLang="ko-KR" sz="3600" dirty="0">
                <a:ea typeface="KoPubWorld돋움체 Light" panose="00000300000000000000"/>
              </a:rPr>
              <a:t>'</a:t>
            </a:r>
            <a:r>
              <a:rPr lang="ko-KR" altLang="en-US" sz="3600" dirty="0">
                <a:ea typeface="KoPubWorld돋움체 Light" panose="00000300000000000000"/>
              </a:rPr>
              <a:t>정상</a:t>
            </a:r>
            <a:r>
              <a:rPr lang="en-US" altLang="ko-KR" sz="3600" dirty="0">
                <a:ea typeface="KoPubWorld돋움체 Light" panose="00000300000000000000"/>
              </a:rPr>
              <a:t>'</a:t>
            </a:r>
            <a:r>
              <a:rPr lang="ko-KR" altLang="en-US" sz="3600" dirty="0">
                <a:ea typeface="KoPubWorld돋움체 Light" panose="00000300000000000000"/>
              </a:rPr>
              <a:t>으로 처리됩니다</a:t>
            </a:r>
            <a:r>
              <a:rPr lang="en-US" altLang="ko-KR" sz="3600" dirty="0">
                <a:ea typeface="KoPubWorld돋움체 Light" panose="00000300000000000000"/>
              </a:rPr>
              <a:t>.</a:t>
            </a:r>
          </a:p>
          <a:p>
            <a:pPr algn="just" fontAlgn="base"/>
            <a:endParaRPr lang="ko-KR" altLang="en-US" sz="3600" dirty="0">
              <a:ea typeface="KoPubWorld돋움체 Light" panose="00000300000000000000"/>
            </a:endParaRPr>
          </a:p>
          <a:p>
            <a:pPr algn="just" fontAlgn="base"/>
            <a:r>
              <a:rPr lang="ko-KR" altLang="en-US" sz="3600" dirty="0">
                <a:ea typeface="KoPubWorld돋움체 Light" panose="00000300000000000000"/>
              </a:rPr>
              <a:t> 이상 신호의 경우</a:t>
            </a:r>
            <a:r>
              <a:rPr lang="en-US" altLang="ko-KR" sz="3600" dirty="0">
                <a:ea typeface="KoPubWorld돋움체 Light" panose="00000300000000000000"/>
              </a:rPr>
              <a:t>, </a:t>
            </a:r>
            <a:r>
              <a:rPr lang="ko-KR" altLang="en-US" sz="3600" dirty="0">
                <a:ea typeface="KoPubWorld돋움체 Light" panose="00000300000000000000"/>
              </a:rPr>
              <a:t>누설전류가 </a:t>
            </a:r>
            <a:r>
              <a:rPr lang="en-US" altLang="ko-KR" sz="3600" dirty="0">
                <a:ea typeface="KoPubWorld돋움체 Light" panose="00000300000000000000"/>
              </a:rPr>
              <a:t>10A </a:t>
            </a:r>
            <a:r>
              <a:rPr lang="ko-KR" altLang="en-US" sz="3600" dirty="0">
                <a:ea typeface="KoPubWorld돋움체 Light" panose="00000300000000000000"/>
              </a:rPr>
              <a:t>이상이거나 과전류가 </a:t>
            </a:r>
            <a:r>
              <a:rPr lang="en-US" altLang="ko-KR" sz="3600" dirty="0">
                <a:ea typeface="KoPubWorld돋움체 Light" panose="00000300000000000000"/>
              </a:rPr>
              <a:t>20A </a:t>
            </a:r>
            <a:r>
              <a:rPr lang="ko-KR" altLang="en-US" sz="3600" dirty="0">
                <a:ea typeface="KoPubWorld돋움체 Light" panose="00000300000000000000"/>
              </a:rPr>
              <a:t>이상인 경우에 전기적 이상으로 간주하며</a:t>
            </a:r>
            <a:r>
              <a:rPr lang="en-US" altLang="ko-KR" sz="3600" dirty="0">
                <a:ea typeface="KoPubWorld돋움체 Light" panose="00000300000000000000"/>
              </a:rPr>
              <a:t>, </a:t>
            </a:r>
            <a:r>
              <a:rPr lang="ko-KR" altLang="en-US" sz="3600" dirty="0">
                <a:ea typeface="KoPubWorld돋움체 Light" panose="00000300000000000000"/>
              </a:rPr>
              <a:t>이 판단 결과는 </a:t>
            </a:r>
            <a:r>
              <a:rPr lang="en-US" altLang="ko-KR" sz="3600" dirty="0">
                <a:ea typeface="KoPubWorld돋움체 Light" panose="00000300000000000000"/>
              </a:rPr>
              <a:t>Boolean </a:t>
            </a:r>
            <a:r>
              <a:rPr lang="ko-KR" altLang="en-US" sz="3600" dirty="0">
                <a:ea typeface="KoPubWorld돋움체 Light" panose="00000300000000000000"/>
              </a:rPr>
              <a:t>값으로 저장되어 시각화 시 마커 색상 구분에 활용됩니다</a:t>
            </a:r>
            <a:r>
              <a:rPr lang="en-US" altLang="ko-KR" sz="3600" dirty="0">
                <a:ea typeface="KoPubWorld돋움체 Light" panose="00000300000000000000"/>
              </a:rPr>
              <a:t>.</a:t>
            </a:r>
          </a:p>
          <a:p>
            <a:pPr algn="just" fontAlgn="base"/>
            <a:endParaRPr lang="ko-KR" altLang="en-US" sz="3600" dirty="0">
              <a:ea typeface="KoPubWorld돋움체 Light" panose="00000300000000000000"/>
            </a:endParaRPr>
          </a:p>
          <a:p>
            <a:pPr algn="just" fontAlgn="base"/>
            <a:r>
              <a:rPr lang="ko-KR" altLang="en-US" sz="3600" dirty="0">
                <a:ea typeface="KoPubWorld돋움체 Light" panose="00000300000000000000"/>
              </a:rPr>
              <a:t> 최종 결과는 </a:t>
            </a:r>
            <a:r>
              <a:rPr lang="en-US" altLang="ko-KR" sz="3600" dirty="0" err="1">
                <a:ea typeface="KoPubWorld돋움체 Light" panose="00000300000000000000"/>
              </a:rPr>
              <a:t>GeoJSON</a:t>
            </a:r>
            <a:r>
              <a:rPr lang="en-US" altLang="ko-KR" sz="3600" dirty="0">
                <a:ea typeface="KoPubWorld돋움체 Light" panose="00000300000000000000"/>
              </a:rPr>
              <a:t> </a:t>
            </a:r>
            <a:r>
              <a:rPr lang="ko-KR" altLang="en-US" sz="3600" dirty="0">
                <a:ea typeface="KoPubWorld돋움체 Light" panose="00000300000000000000"/>
              </a:rPr>
              <a:t>형식으로 변환되며</a:t>
            </a:r>
            <a:r>
              <a:rPr lang="en-US" altLang="ko-KR" sz="3600" dirty="0">
                <a:ea typeface="KoPubWorld돋움체 Light" panose="00000300000000000000"/>
              </a:rPr>
              <a:t>, VWORLD </a:t>
            </a:r>
            <a:r>
              <a:rPr lang="ko-KR" altLang="en-US" sz="3600" dirty="0">
                <a:ea typeface="KoPubWorld돋움체 Light" panose="00000300000000000000"/>
              </a:rPr>
              <a:t>기반 웹 지도를 통해 사용자에게 위험도를 시각적으로 제공합니다</a:t>
            </a:r>
            <a:r>
              <a:rPr lang="en-US" altLang="ko-KR" sz="3600" dirty="0">
                <a:ea typeface="KoPubWorld돋움체 Light" panose="00000300000000000000"/>
              </a:rPr>
              <a:t>.</a:t>
            </a:r>
            <a:endParaRPr lang="ko-KR" altLang="en-US" sz="3600" dirty="0">
              <a:ea typeface="KoPubWorld돋움체 Light" panose="00000300000000000000"/>
            </a:endParaRPr>
          </a:p>
        </p:txBody>
      </p:sp>
      <p:pic>
        <p:nvPicPr>
          <p:cNvPr id="1036" name="그림 1035">
            <a:extLst>
              <a:ext uri="{FF2B5EF4-FFF2-40B4-BE49-F238E27FC236}">
                <a16:creationId xmlns:a16="http://schemas.microsoft.com/office/drawing/2014/main" id="{EAFDF411-F97A-6A27-819A-2D7582D45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5718" y="25849723"/>
            <a:ext cx="12431860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8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520</Words>
  <Application>Microsoft Office PowerPoint</Application>
  <PresentationFormat>사용자 지정</PresentationFormat>
  <Paragraphs>38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KoPubWorld돋움체 Bold</vt:lpstr>
      <vt:lpstr>KoPubWorld돋움체 Light</vt:lpstr>
      <vt:lpstr>KoPub돋움체 Bold</vt:lpstr>
      <vt:lpstr>KoPub돋움체 Light</vt:lpstr>
      <vt:lpstr>맑은 고딕</vt:lpstr>
      <vt:lpstr>Arial</vt:lpstr>
      <vt:lpstr>Office 테마</vt:lpstr>
      <vt:lpstr>디자인 사용자 지정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김정연</cp:lastModifiedBy>
  <cp:revision>145</cp:revision>
  <cp:lastPrinted>2024-06-20T01:09:40Z</cp:lastPrinted>
  <dcterms:created xsi:type="dcterms:W3CDTF">2019-05-23T04:55:04Z</dcterms:created>
  <dcterms:modified xsi:type="dcterms:W3CDTF">2025-06-19T07:19:48Z</dcterms:modified>
</cp:coreProperties>
</file>